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66" r:id="rId2"/>
    <p:sldMasterId id="2147483672" r:id="rId3"/>
    <p:sldMasterId id="2147483798" r:id="rId4"/>
  </p:sldMasterIdLst>
  <p:notesMasterIdLst>
    <p:notesMasterId r:id="rId14"/>
  </p:notesMasterIdLst>
  <p:handoutMasterIdLst>
    <p:handoutMasterId r:id="rId15"/>
  </p:handoutMasterIdLst>
  <p:sldIdLst>
    <p:sldId id="259" r:id="rId5"/>
    <p:sldId id="271" r:id="rId6"/>
    <p:sldId id="278" r:id="rId7"/>
    <p:sldId id="279" r:id="rId8"/>
    <p:sldId id="272" r:id="rId9"/>
    <p:sldId id="280" r:id="rId10"/>
    <p:sldId id="282" r:id="rId11"/>
    <p:sldId id="281" r:id="rId12"/>
    <p:sldId id="263" r:id="rId13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9">
          <p15:clr>
            <a:srgbClr val="A4A3A4"/>
          </p15:clr>
        </p15:guide>
        <p15:guide id="2" pos="3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9E2F"/>
    <a:srgbClr val="003B49"/>
    <a:srgbClr val="B2B4B2"/>
    <a:srgbClr val="005F83"/>
    <a:srgbClr val="330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05" d="100"/>
          <a:sy n="105" d="100"/>
        </p:scale>
        <p:origin x="1716" y="144"/>
      </p:cViewPr>
      <p:guideLst>
        <p:guide orient="horz" pos="2109"/>
        <p:guide pos="3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258EE4D-8A6D-FE43-9221-048F51E281B9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80D20F39-116C-1340-B5D6-764DD69AD68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078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6C9F6-C301-4209-B24E-81D89271F1EE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9A065-017A-44E9-8AD4-D51010677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9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9A065-017A-44E9-8AD4-D51010677B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98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9A065-017A-44E9-8AD4-D51010677B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83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2046061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ORGON SLAB MEDIUM, 50 PT.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384" y="5522977"/>
            <a:ext cx="1347216" cy="1089660"/>
          </a:xfrm>
          <a:prstGeom prst="rect">
            <a:avLst/>
          </a:prstGeom>
        </p:spPr>
      </p:pic>
      <p:pic>
        <p:nvPicPr>
          <p:cNvPr id="6" name="Picture 5" descr="SquGrid_36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100"/>
            <a:ext cx="91440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842046"/>
            <a:ext cx="6972300" cy="2641756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FAF6EC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ORGON SLAB MEDIUM, 50 PT. 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25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AF6EC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/>
              <a:t>Content here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24 pt.)</a:t>
            </a:r>
          </a:p>
          <a:p>
            <a:pPr lvl="1"/>
            <a:r>
              <a:rPr lang="en-US" dirty="0"/>
              <a:t>Second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20)</a:t>
            </a:r>
          </a:p>
          <a:p>
            <a:pPr lvl="2"/>
            <a:r>
              <a:rPr lang="en-US" dirty="0"/>
              <a:t>Third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18)</a:t>
            </a:r>
          </a:p>
          <a:p>
            <a:pPr lvl="3"/>
            <a:r>
              <a:rPr lang="en-US" dirty="0"/>
              <a:t>Fourth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16)</a:t>
            </a:r>
          </a:p>
          <a:p>
            <a:pPr lvl="4"/>
            <a:r>
              <a:rPr lang="en-US" dirty="0"/>
              <a:t>Fifth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14)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8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(ORGON SLAB LIGHT, 24 PT.)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189984"/>
            <a:ext cx="9342553" cy="46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143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AF6EC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6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1pPr>
            <a:lvl2pPr>
              <a:defRPr sz="20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3pPr>
            <a:lvl4pPr>
              <a:defRPr sz="16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5pPr>
          </a:lstStyle>
          <a:p>
            <a:pPr lvl="0"/>
            <a:r>
              <a:rPr lang="en-US" dirty="0"/>
              <a:t>Bulleted content here (</a:t>
            </a:r>
            <a:r>
              <a:rPr lang="en-US" dirty="0" err="1"/>
              <a:t>Orgon</a:t>
            </a:r>
            <a:r>
              <a:rPr lang="en-US" dirty="0"/>
              <a:t> Slab Light, 24 pt.)</a:t>
            </a:r>
          </a:p>
          <a:p>
            <a:pPr lvl="1"/>
            <a:r>
              <a:rPr lang="en-US" dirty="0"/>
              <a:t>Second level (</a:t>
            </a:r>
            <a:r>
              <a:rPr lang="en-US" dirty="0" err="1"/>
              <a:t>Orgon</a:t>
            </a:r>
            <a:r>
              <a:rPr lang="en-US" dirty="0"/>
              <a:t> Slab Light, 20)</a:t>
            </a:r>
          </a:p>
          <a:p>
            <a:pPr lvl="2"/>
            <a:r>
              <a:rPr lang="en-US" dirty="0"/>
              <a:t>Third level (</a:t>
            </a:r>
            <a:r>
              <a:rPr lang="en-US" dirty="0" err="1"/>
              <a:t>Orgon</a:t>
            </a:r>
            <a:r>
              <a:rPr lang="en-US" dirty="0"/>
              <a:t> Slab Light, 18)</a:t>
            </a:r>
          </a:p>
          <a:p>
            <a:pPr lvl="3"/>
            <a:r>
              <a:rPr lang="en-US" dirty="0"/>
              <a:t>Fourth level (</a:t>
            </a:r>
            <a:r>
              <a:rPr lang="en-US" dirty="0" err="1"/>
              <a:t>Orgon</a:t>
            </a:r>
            <a:r>
              <a:rPr lang="en-US" dirty="0"/>
              <a:t> Slab Light, 16)</a:t>
            </a:r>
          </a:p>
          <a:p>
            <a:pPr lvl="4"/>
            <a:r>
              <a:rPr lang="en-US" dirty="0"/>
              <a:t>Fifth level (</a:t>
            </a:r>
            <a:r>
              <a:rPr lang="en-US" dirty="0" err="1"/>
              <a:t>Orgon</a:t>
            </a:r>
            <a:r>
              <a:rPr lang="en-US" dirty="0"/>
              <a:t> Slab Light, 14)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189984"/>
            <a:ext cx="9342553" cy="46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922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5" y="1736726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FAF6EC"/>
                </a:solidFill>
                <a:latin typeface="Orgon Slab"/>
                <a:cs typeface="Orgon Slab"/>
              </a:defRPr>
            </a:lvl1pPr>
          </a:lstStyle>
          <a:p>
            <a:r>
              <a:rPr lang="en-US" dirty="0"/>
              <a:t>Graphic Here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bg1">
                    <a:lumMod val="20000"/>
                    <a:lumOff val="80000"/>
                  </a:schemeClr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189984"/>
            <a:ext cx="9342553" cy="46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547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894009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ORGON SLAB MEDIUM, 50 PT. 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10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/>
              <a:t>Content here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24 pt.)</a:t>
            </a:r>
          </a:p>
          <a:p>
            <a:pPr lvl="1"/>
            <a:r>
              <a:rPr lang="en-US" dirty="0"/>
              <a:t>Second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20)</a:t>
            </a:r>
          </a:p>
          <a:p>
            <a:pPr lvl="2"/>
            <a:r>
              <a:rPr lang="en-US" dirty="0"/>
              <a:t>Third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18)</a:t>
            </a:r>
          </a:p>
          <a:p>
            <a:pPr lvl="3"/>
            <a:r>
              <a:rPr lang="en-US" dirty="0"/>
              <a:t>Fourth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16)</a:t>
            </a:r>
          </a:p>
          <a:p>
            <a:pPr lvl="4"/>
            <a:r>
              <a:rPr lang="en-US" dirty="0"/>
              <a:t>Fifth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8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(ORGON SLAB LIGHT, 24 PT.)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295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6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1pPr>
            <a:lvl2pPr>
              <a:defRPr sz="20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3pPr>
            <a:lvl4pPr>
              <a:defRPr sz="16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5pPr>
          </a:lstStyle>
          <a:p>
            <a:pPr lvl="0"/>
            <a:r>
              <a:rPr lang="en-US" dirty="0"/>
              <a:t>Bulleted content here (</a:t>
            </a:r>
            <a:r>
              <a:rPr lang="en-US" dirty="0" err="1"/>
              <a:t>Orgon</a:t>
            </a:r>
            <a:r>
              <a:rPr lang="en-US" dirty="0"/>
              <a:t> Slab Light, 24 pt.)</a:t>
            </a:r>
          </a:p>
          <a:p>
            <a:pPr lvl="1"/>
            <a:r>
              <a:rPr lang="en-US" dirty="0"/>
              <a:t>Second level (</a:t>
            </a:r>
            <a:r>
              <a:rPr lang="en-US" dirty="0" err="1"/>
              <a:t>Orgon</a:t>
            </a:r>
            <a:r>
              <a:rPr lang="en-US" dirty="0"/>
              <a:t> Slab Light, 20)</a:t>
            </a:r>
          </a:p>
          <a:p>
            <a:pPr lvl="2"/>
            <a:r>
              <a:rPr lang="en-US" dirty="0"/>
              <a:t>Third level (</a:t>
            </a:r>
            <a:r>
              <a:rPr lang="en-US" dirty="0" err="1"/>
              <a:t>Orgon</a:t>
            </a:r>
            <a:r>
              <a:rPr lang="en-US" dirty="0"/>
              <a:t> Slab Light, 18)</a:t>
            </a:r>
          </a:p>
          <a:p>
            <a:pPr lvl="3"/>
            <a:r>
              <a:rPr lang="en-US" dirty="0"/>
              <a:t>Fourth level (</a:t>
            </a:r>
            <a:r>
              <a:rPr lang="en-US" dirty="0" err="1"/>
              <a:t>Orgon</a:t>
            </a:r>
            <a:r>
              <a:rPr lang="en-US" dirty="0"/>
              <a:t> Slab Light, 16)</a:t>
            </a:r>
          </a:p>
          <a:p>
            <a:pPr lvl="4"/>
            <a:r>
              <a:rPr lang="en-US" dirty="0"/>
              <a:t>Fifth level (</a:t>
            </a:r>
            <a:r>
              <a:rPr lang="en-US" dirty="0" err="1"/>
              <a:t>Orgon</a:t>
            </a:r>
            <a:r>
              <a:rPr lang="en-US" dirty="0"/>
              <a:t> Slab Light14)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7051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5" y="1736726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/>
              <a:t>Graphic Here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147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842046"/>
            <a:ext cx="6972300" cy="2641756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FAF6EC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ORGON SLAB MEDIUM, 50 PT. 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9159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AF6EC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FAF6EC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/>
              <a:t>Content here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24 pt.)</a:t>
            </a:r>
          </a:p>
          <a:p>
            <a:pPr lvl="1"/>
            <a:r>
              <a:rPr lang="en-US" dirty="0"/>
              <a:t>Second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20)</a:t>
            </a:r>
          </a:p>
          <a:p>
            <a:pPr lvl="2"/>
            <a:r>
              <a:rPr lang="en-US" dirty="0"/>
              <a:t>Third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18)</a:t>
            </a:r>
          </a:p>
          <a:p>
            <a:pPr lvl="3"/>
            <a:r>
              <a:rPr lang="en-US" dirty="0"/>
              <a:t>Fourth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16)</a:t>
            </a:r>
          </a:p>
          <a:p>
            <a:pPr lvl="4"/>
            <a:r>
              <a:rPr lang="en-US" dirty="0"/>
              <a:t>Fifth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14)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8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(ORGON SLAB LIGHT, 24 PT.)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189984"/>
            <a:ext cx="9342553" cy="46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80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8368" y="2320241"/>
            <a:ext cx="8197114" cy="3117863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/>
              <a:t>Content here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24 pt.)</a:t>
            </a:r>
          </a:p>
          <a:p>
            <a:pPr lvl="1"/>
            <a:r>
              <a:rPr lang="en-US" dirty="0"/>
              <a:t>Second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20)</a:t>
            </a:r>
          </a:p>
          <a:p>
            <a:pPr lvl="2"/>
            <a:r>
              <a:rPr lang="en-US" dirty="0"/>
              <a:t>Third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18)</a:t>
            </a:r>
          </a:p>
          <a:p>
            <a:pPr lvl="3"/>
            <a:r>
              <a:rPr lang="en-US" dirty="0"/>
              <a:t>Fourth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16)</a:t>
            </a:r>
          </a:p>
          <a:p>
            <a:pPr lvl="4"/>
            <a:r>
              <a:rPr lang="en-US" dirty="0"/>
              <a:t>Fifth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8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(ORGON SLAB LIGHT, 24 PT.)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384" y="5522977"/>
            <a:ext cx="1347216" cy="1089660"/>
          </a:xfrm>
          <a:prstGeom prst="rect">
            <a:avLst/>
          </a:prstGeom>
        </p:spPr>
      </p:pic>
      <p:pic>
        <p:nvPicPr>
          <p:cNvPr id="10" name="Picture 9" descr="SquGrid_36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100"/>
            <a:ext cx="9144000" cy="457200"/>
          </a:xfrm>
          <a:prstGeom prst="rect">
            <a:avLst/>
          </a:prstGeom>
        </p:spPr>
      </p:pic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824157" y="5239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</a:t>
            </a:r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AF6EC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6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1pPr>
            <a:lvl2pPr>
              <a:defRPr sz="20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3pPr>
            <a:lvl4pPr>
              <a:defRPr sz="16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FAF6EC"/>
                </a:solidFill>
                <a:latin typeface="Orgon Slab Light"/>
                <a:cs typeface="Orgon Slab Light"/>
              </a:defRPr>
            </a:lvl5pPr>
          </a:lstStyle>
          <a:p>
            <a:pPr lvl="0"/>
            <a:r>
              <a:rPr lang="en-US" dirty="0"/>
              <a:t>Bulleted content here (</a:t>
            </a:r>
            <a:r>
              <a:rPr lang="en-US" dirty="0" err="1"/>
              <a:t>Orgon</a:t>
            </a:r>
            <a:r>
              <a:rPr lang="en-US" dirty="0"/>
              <a:t> Slab Light, 24 pt.)</a:t>
            </a:r>
          </a:p>
          <a:p>
            <a:pPr lvl="1"/>
            <a:r>
              <a:rPr lang="en-US" dirty="0"/>
              <a:t>Second level (</a:t>
            </a:r>
            <a:r>
              <a:rPr lang="en-US" dirty="0" err="1"/>
              <a:t>Orgon</a:t>
            </a:r>
            <a:r>
              <a:rPr lang="en-US" dirty="0"/>
              <a:t> Slab Light, 20)</a:t>
            </a:r>
          </a:p>
          <a:p>
            <a:pPr lvl="2"/>
            <a:r>
              <a:rPr lang="en-US" dirty="0"/>
              <a:t>Third level (</a:t>
            </a:r>
            <a:r>
              <a:rPr lang="en-US" dirty="0" err="1"/>
              <a:t>Orgon</a:t>
            </a:r>
            <a:r>
              <a:rPr lang="en-US" dirty="0"/>
              <a:t> Slab Light, 18)</a:t>
            </a:r>
          </a:p>
          <a:p>
            <a:pPr lvl="3"/>
            <a:r>
              <a:rPr lang="en-US" dirty="0"/>
              <a:t>Fourth level (</a:t>
            </a:r>
            <a:r>
              <a:rPr lang="en-US" dirty="0" err="1"/>
              <a:t>Orgon</a:t>
            </a:r>
            <a:r>
              <a:rPr lang="en-US" dirty="0"/>
              <a:t> Slab Light, 16)</a:t>
            </a:r>
          </a:p>
          <a:p>
            <a:pPr lvl="4"/>
            <a:r>
              <a:rPr lang="en-US" dirty="0"/>
              <a:t>Fifth level (</a:t>
            </a:r>
            <a:r>
              <a:rPr lang="en-US" dirty="0" err="1"/>
              <a:t>Orgon</a:t>
            </a:r>
            <a:r>
              <a:rPr lang="en-US" dirty="0"/>
              <a:t> Slab Light, 14)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189984"/>
            <a:ext cx="9342553" cy="46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4275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5" y="1736726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FAF6EC"/>
                </a:solidFill>
                <a:latin typeface="Orgon Slab"/>
                <a:cs typeface="Orgon Slab"/>
              </a:defRPr>
            </a:lvl1pPr>
          </a:lstStyle>
          <a:p>
            <a:r>
              <a:rPr lang="en-US" dirty="0"/>
              <a:t>Graphic Here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chemeClr val="bg1">
                    <a:lumMod val="20000"/>
                    <a:lumOff val="80000"/>
                  </a:schemeClr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189984"/>
            <a:ext cx="9342553" cy="46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5276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BA6F-CBBF-42EB-B132-4F4DA21B43B9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997B-39D4-418F-BDE1-0B2FA531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922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BA6F-CBBF-42EB-B132-4F4DA21B43B9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997B-39D4-418F-BDE1-0B2FA531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08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BA6F-CBBF-42EB-B132-4F4DA21B43B9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997B-39D4-418F-BDE1-0B2FA531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028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BA6F-CBBF-42EB-B132-4F4DA21B43B9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997B-39D4-418F-BDE1-0B2FA531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496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BA6F-CBBF-42EB-B132-4F4DA21B43B9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997B-39D4-418F-BDE1-0B2FA531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344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BA6F-CBBF-42EB-B132-4F4DA21B43B9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997B-39D4-418F-BDE1-0B2FA531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047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BA6F-CBBF-42EB-B132-4F4DA21B43B9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997B-39D4-418F-BDE1-0B2FA531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005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BA6F-CBBF-42EB-B132-4F4DA21B43B9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997B-39D4-418F-BDE1-0B2FA531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89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7"/>
            <a:ext cx="8196210" cy="370137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5pPr>
          </a:lstStyle>
          <a:p>
            <a:pPr lvl="0"/>
            <a:r>
              <a:rPr lang="en-US" dirty="0"/>
              <a:t>Bulleted content here (</a:t>
            </a:r>
            <a:r>
              <a:rPr lang="en-US" dirty="0" err="1"/>
              <a:t>Orgon</a:t>
            </a:r>
            <a:r>
              <a:rPr lang="en-US" dirty="0"/>
              <a:t> Slab Light, 24 pt.)</a:t>
            </a:r>
          </a:p>
          <a:p>
            <a:pPr lvl="1"/>
            <a:r>
              <a:rPr lang="en-US" dirty="0"/>
              <a:t>Second level (</a:t>
            </a:r>
            <a:r>
              <a:rPr lang="en-US" dirty="0" err="1"/>
              <a:t>Orgon</a:t>
            </a:r>
            <a:r>
              <a:rPr lang="en-US" dirty="0"/>
              <a:t> Slab Light, 20)</a:t>
            </a:r>
          </a:p>
          <a:p>
            <a:pPr lvl="2"/>
            <a:r>
              <a:rPr lang="en-US" dirty="0"/>
              <a:t>Third level (</a:t>
            </a:r>
            <a:r>
              <a:rPr lang="en-US" dirty="0" err="1"/>
              <a:t>Orgon</a:t>
            </a:r>
            <a:r>
              <a:rPr lang="en-US" dirty="0"/>
              <a:t> Slab Light, 18)</a:t>
            </a:r>
          </a:p>
          <a:p>
            <a:pPr lvl="3"/>
            <a:r>
              <a:rPr lang="en-US" dirty="0"/>
              <a:t>Fourth level (</a:t>
            </a:r>
            <a:r>
              <a:rPr lang="en-US" dirty="0" err="1"/>
              <a:t>Orgon</a:t>
            </a:r>
            <a:r>
              <a:rPr lang="en-US" dirty="0"/>
              <a:t> Slab Light, 16)</a:t>
            </a:r>
          </a:p>
          <a:p>
            <a:pPr lvl="4"/>
            <a:r>
              <a:rPr lang="en-US" dirty="0"/>
              <a:t>Fifth level (</a:t>
            </a:r>
            <a:r>
              <a:rPr lang="en-US" dirty="0" err="1"/>
              <a:t>Orgon</a:t>
            </a:r>
            <a:r>
              <a:rPr lang="en-US" dirty="0"/>
              <a:t> Slab Light, 14)</a:t>
            </a:r>
          </a:p>
        </p:txBody>
      </p:sp>
      <p:pic>
        <p:nvPicPr>
          <p:cNvPr id="9" name="Picture 8" descr="SquGrid_36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100"/>
            <a:ext cx="9144000" cy="457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384" y="5522977"/>
            <a:ext cx="1347216" cy="1089660"/>
          </a:xfrm>
          <a:prstGeom prst="rect">
            <a:avLst/>
          </a:prstGeom>
        </p:spPr>
      </p:pic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824157" y="5239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</a:t>
            </a:r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BA6F-CBBF-42EB-B132-4F4DA21B43B9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997B-39D4-418F-BDE1-0B2FA531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704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BA6F-CBBF-42EB-B132-4F4DA21B43B9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997B-39D4-418F-BDE1-0B2FA531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787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BA6F-CBBF-42EB-B132-4F4DA21B43B9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997B-39D4-418F-BDE1-0B2FA531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645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7"/>
            <a:ext cx="8196210" cy="370137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5pPr>
          </a:lstStyle>
          <a:p>
            <a:pPr lvl="0"/>
            <a:r>
              <a:rPr lang="en-US" dirty="0"/>
              <a:t>Bulleted content here (</a:t>
            </a:r>
            <a:r>
              <a:rPr lang="en-US" dirty="0" err="1"/>
              <a:t>Orgon</a:t>
            </a:r>
            <a:r>
              <a:rPr lang="en-US" dirty="0"/>
              <a:t> Slab Light, 24 pt.)</a:t>
            </a:r>
          </a:p>
          <a:p>
            <a:pPr lvl="1"/>
            <a:r>
              <a:rPr lang="en-US" dirty="0"/>
              <a:t>Second level (</a:t>
            </a:r>
            <a:r>
              <a:rPr lang="en-US" dirty="0" err="1"/>
              <a:t>Orgon</a:t>
            </a:r>
            <a:r>
              <a:rPr lang="en-US" dirty="0"/>
              <a:t> Slab Light, 20)</a:t>
            </a:r>
          </a:p>
          <a:p>
            <a:pPr lvl="2"/>
            <a:r>
              <a:rPr lang="en-US" dirty="0"/>
              <a:t>Third level (</a:t>
            </a:r>
            <a:r>
              <a:rPr lang="en-US" dirty="0" err="1"/>
              <a:t>Orgon</a:t>
            </a:r>
            <a:r>
              <a:rPr lang="en-US" dirty="0"/>
              <a:t> Slab Light, 18)</a:t>
            </a:r>
          </a:p>
          <a:p>
            <a:pPr lvl="3"/>
            <a:r>
              <a:rPr lang="en-US" dirty="0"/>
              <a:t>Fourth level (</a:t>
            </a:r>
            <a:r>
              <a:rPr lang="en-US" dirty="0" err="1"/>
              <a:t>Orgon</a:t>
            </a:r>
            <a:r>
              <a:rPr lang="en-US" dirty="0"/>
              <a:t> Slab Light, 16)</a:t>
            </a:r>
          </a:p>
          <a:p>
            <a:pPr lvl="4"/>
            <a:r>
              <a:rPr lang="en-US" dirty="0"/>
              <a:t>Fifth level (</a:t>
            </a:r>
            <a:r>
              <a:rPr lang="en-US" dirty="0" err="1"/>
              <a:t>Orgon</a:t>
            </a:r>
            <a:r>
              <a:rPr lang="en-US" dirty="0"/>
              <a:t> Slab Light, 14)</a:t>
            </a:r>
          </a:p>
        </p:txBody>
      </p:sp>
      <p:pic>
        <p:nvPicPr>
          <p:cNvPr id="9" name="Picture 8" descr="SquGrid_36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100"/>
            <a:ext cx="9144000" cy="457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384" y="5522977"/>
            <a:ext cx="1347216" cy="1089660"/>
          </a:xfrm>
          <a:prstGeom prst="rect">
            <a:avLst/>
          </a:prstGeom>
        </p:spPr>
      </p:pic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824157" y="5239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</a:t>
            </a:r>
          </a:p>
        </p:txBody>
      </p:sp>
    </p:spTree>
    <p:extLst>
      <p:ext uri="{BB962C8B-B14F-4D97-AF65-F5344CB8AC3E}">
        <p14:creationId xmlns:p14="http://schemas.microsoft.com/office/powerpoint/2010/main" val="1407290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5" y="1736726"/>
            <a:ext cx="8021637" cy="36566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/>
              <a:t>Graphic Here</a:t>
            </a:r>
          </a:p>
        </p:txBody>
      </p:sp>
      <p:pic>
        <p:nvPicPr>
          <p:cNvPr id="8" name="Picture 7" descr="SquGrid_36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100"/>
            <a:ext cx="9144000" cy="457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384" y="5522977"/>
            <a:ext cx="1347216" cy="108966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824157" y="5239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</a:t>
            </a:r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7"/>
            <a:ext cx="8196210" cy="370137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1pPr>
            <a:lvl2pPr>
              <a:defRPr sz="20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3pPr>
            <a:lvl4pPr>
              <a:defRPr sz="16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509E2F"/>
                </a:solidFill>
                <a:latin typeface="Orgon Slab Light"/>
                <a:cs typeface="Orgon Slab Light"/>
              </a:defRPr>
            </a:lvl5pPr>
          </a:lstStyle>
          <a:p>
            <a:pPr lvl="0"/>
            <a:r>
              <a:rPr lang="en-US" dirty="0"/>
              <a:t>Bulleted content here (</a:t>
            </a:r>
            <a:r>
              <a:rPr lang="en-US" dirty="0" err="1"/>
              <a:t>Orgon</a:t>
            </a:r>
            <a:r>
              <a:rPr lang="en-US" dirty="0"/>
              <a:t> Slab Light, 24 pt.)</a:t>
            </a:r>
          </a:p>
          <a:p>
            <a:pPr lvl="1"/>
            <a:r>
              <a:rPr lang="en-US" dirty="0"/>
              <a:t>Second level (</a:t>
            </a:r>
            <a:r>
              <a:rPr lang="en-US" dirty="0" err="1"/>
              <a:t>Orgon</a:t>
            </a:r>
            <a:r>
              <a:rPr lang="en-US" dirty="0"/>
              <a:t> Slab Light, 20)</a:t>
            </a:r>
          </a:p>
          <a:p>
            <a:pPr lvl="2"/>
            <a:r>
              <a:rPr lang="en-US" dirty="0"/>
              <a:t>Third level (</a:t>
            </a:r>
            <a:r>
              <a:rPr lang="en-US" dirty="0" err="1"/>
              <a:t>Orgon</a:t>
            </a:r>
            <a:r>
              <a:rPr lang="en-US" dirty="0"/>
              <a:t> Slab Light, 18)</a:t>
            </a:r>
          </a:p>
          <a:p>
            <a:pPr lvl="3"/>
            <a:r>
              <a:rPr lang="en-US" dirty="0"/>
              <a:t>Fourth level (</a:t>
            </a:r>
            <a:r>
              <a:rPr lang="en-US" dirty="0" err="1"/>
              <a:t>Orgon</a:t>
            </a:r>
            <a:r>
              <a:rPr lang="en-US" dirty="0"/>
              <a:t> Slab Light, 16)</a:t>
            </a:r>
          </a:p>
          <a:p>
            <a:pPr lvl="4"/>
            <a:r>
              <a:rPr lang="en-US" dirty="0"/>
              <a:t>Fifth level (</a:t>
            </a:r>
            <a:r>
              <a:rPr lang="en-US" dirty="0" err="1"/>
              <a:t>Orgon</a:t>
            </a:r>
            <a:r>
              <a:rPr lang="en-US" dirty="0"/>
              <a:t> Slab Light, 14)</a:t>
            </a:r>
          </a:p>
        </p:txBody>
      </p:sp>
      <p:pic>
        <p:nvPicPr>
          <p:cNvPr id="9" name="Picture 8" descr="SquGrid_36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100"/>
            <a:ext cx="9144000" cy="457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384" y="5522977"/>
            <a:ext cx="1347216" cy="1089660"/>
          </a:xfrm>
          <a:prstGeom prst="rect">
            <a:avLst/>
          </a:prstGeom>
        </p:spPr>
      </p:pic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824157" y="5239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509E2F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</a:t>
            </a:r>
          </a:p>
        </p:txBody>
      </p:sp>
    </p:spTree>
    <p:extLst>
      <p:ext uri="{BB962C8B-B14F-4D97-AF65-F5344CB8AC3E}">
        <p14:creationId xmlns:p14="http://schemas.microsoft.com/office/powerpoint/2010/main" val="49093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894009"/>
            <a:ext cx="6972300" cy="26417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TITLE HERE</a:t>
            </a:r>
          </a:p>
          <a:p>
            <a:pPr lvl="0"/>
            <a:r>
              <a:rPr lang="en-US" dirty="0"/>
              <a:t>ORGON SLAB MEDIUM, 50 PT. 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503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1pPr>
            <a:lvl2pPr>
              <a:defRPr sz="20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3pPr>
            <a:lvl4pPr>
              <a:defRPr sz="16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003B49"/>
                </a:solidFill>
                <a:latin typeface="Orgon Slab ExtraLight"/>
                <a:cs typeface="Orgon Slab ExtraLight"/>
              </a:defRPr>
            </a:lvl5pPr>
          </a:lstStyle>
          <a:p>
            <a:pPr lvl="0"/>
            <a:r>
              <a:rPr lang="en-US" dirty="0"/>
              <a:t>Content here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24 pt.)</a:t>
            </a:r>
          </a:p>
          <a:p>
            <a:pPr lvl="1"/>
            <a:r>
              <a:rPr lang="en-US" dirty="0"/>
              <a:t>Second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20)</a:t>
            </a:r>
          </a:p>
          <a:p>
            <a:pPr lvl="2"/>
            <a:r>
              <a:rPr lang="en-US" dirty="0"/>
              <a:t>Third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18)</a:t>
            </a:r>
          </a:p>
          <a:p>
            <a:pPr lvl="3"/>
            <a:r>
              <a:rPr lang="en-US" dirty="0"/>
              <a:t>Fourth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16)</a:t>
            </a:r>
          </a:p>
          <a:p>
            <a:pPr lvl="4"/>
            <a:r>
              <a:rPr lang="en-US" dirty="0"/>
              <a:t>Fifth level (</a:t>
            </a:r>
            <a:r>
              <a:rPr lang="en-US" dirty="0" err="1"/>
              <a:t>Orgon</a:t>
            </a:r>
            <a:r>
              <a:rPr lang="en-US" dirty="0"/>
              <a:t> Slab </a:t>
            </a:r>
            <a:r>
              <a:rPr lang="en-US" dirty="0" err="1"/>
              <a:t>ExtraLight</a:t>
            </a:r>
            <a:r>
              <a:rPr lang="en-US" dirty="0"/>
              <a:t>, 14)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8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(ORGON SLAB LIGHT, 24 PT.)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26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6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1pPr>
            <a:lvl2pPr>
              <a:defRPr sz="20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3pPr>
            <a:lvl4pPr>
              <a:defRPr sz="16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5pPr>
          </a:lstStyle>
          <a:p>
            <a:pPr lvl="0"/>
            <a:r>
              <a:rPr lang="en-US" dirty="0"/>
              <a:t>Bulleted content here (</a:t>
            </a:r>
            <a:r>
              <a:rPr lang="en-US" dirty="0" err="1"/>
              <a:t>Orgon</a:t>
            </a:r>
            <a:r>
              <a:rPr lang="en-US" dirty="0"/>
              <a:t> Slab Light, 24 pt.)</a:t>
            </a:r>
          </a:p>
          <a:p>
            <a:pPr lvl="1"/>
            <a:r>
              <a:rPr lang="en-US" dirty="0"/>
              <a:t>Second level (</a:t>
            </a:r>
            <a:r>
              <a:rPr lang="en-US" dirty="0" err="1"/>
              <a:t>Orgon</a:t>
            </a:r>
            <a:r>
              <a:rPr lang="en-US" dirty="0"/>
              <a:t> Slab Light, 20)</a:t>
            </a:r>
          </a:p>
          <a:p>
            <a:pPr lvl="2"/>
            <a:r>
              <a:rPr lang="en-US" dirty="0"/>
              <a:t>Third level (</a:t>
            </a:r>
            <a:r>
              <a:rPr lang="en-US" dirty="0" err="1"/>
              <a:t>Orgon</a:t>
            </a:r>
            <a:r>
              <a:rPr lang="en-US" dirty="0"/>
              <a:t> Slab Light, 18)</a:t>
            </a:r>
          </a:p>
          <a:p>
            <a:pPr lvl="3"/>
            <a:r>
              <a:rPr lang="en-US" dirty="0"/>
              <a:t>Fourth level (</a:t>
            </a:r>
            <a:r>
              <a:rPr lang="en-US" dirty="0" err="1"/>
              <a:t>Orgon</a:t>
            </a:r>
            <a:r>
              <a:rPr lang="en-US" dirty="0"/>
              <a:t> Slab Light, 16)</a:t>
            </a:r>
          </a:p>
          <a:p>
            <a:pPr lvl="4"/>
            <a:r>
              <a:rPr lang="en-US" dirty="0"/>
              <a:t>Fifth level (</a:t>
            </a:r>
            <a:r>
              <a:rPr lang="en-US" dirty="0" err="1"/>
              <a:t>Orgon</a:t>
            </a:r>
            <a:r>
              <a:rPr lang="en-US" dirty="0"/>
              <a:t> Slab Light14)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95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5" y="1736726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0" baseline="0">
                <a:solidFill>
                  <a:srgbClr val="003B49"/>
                </a:solidFill>
                <a:latin typeface="Orgon Slab Light"/>
                <a:cs typeface="Orgon Slab Light"/>
              </a:defRPr>
            </a:lvl1pPr>
          </a:lstStyle>
          <a:p>
            <a:r>
              <a:rPr lang="en-US" dirty="0"/>
              <a:t>Graphic Here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003B49"/>
                </a:solidFill>
                <a:latin typeface="Orgon Slab Medium"/>
                <a:cs typeface="Orgon Slab Medium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HEADER HERE </a:t>
            </a:r>
          </a:p>
          <a:p>
            <a:pPr lvl="0"/>
            <a:r>
              <a:rPr lang="en-US" dirty="0"/>
              <a:t>(ORGON SLAB MEDIUM, 30 PT.)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553" y="-202684"/>
            <a:ext cx="9342553" cy="46712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44057" y="5522384"/>
            <a:ext cx="1349466" cy="10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01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  <p:sldLayoutId id="2147483797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2B4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176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09E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116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CBA6F-CBBF-42EB-B132-4F4DA21B43B9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2997B-39D4-418F-BDE1-0B2FA531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54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2021 </a:t>
            </a:r>
          </a:p>
          <a:p>
            <a:r>
              <a:rPr lang="en-US" dirty="0" smtClean="0"/>
              <a:t>Library Materials Portfolio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FY 21 library collections budget (GRA): 18% reduction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Subscription </a:t>
            </a:r>
            <a:r>
              <a:rPr lang="en-US" dirty="0"/>
              <a:t>i</a:t>
            </a:r>
            <a:r>
              <a:rPr lang="en-US" dirty="0" smtClean="0"/>
              <a:t>nflation: 3% estimated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possible cancellation of Elsevier’s Freedom Collection (S&amp;T needs to pick up highly used journals)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Three Major 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640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03768" y="430601"/>
            <a:ext cx="8184662" cy="48379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Fiscal Year 21 Budget</a:t>
            </a:r>
          </a:p>
        </p:txBody>
      </p:sp>
      <p:sp>
        <p:nvSpPr>
          <p:cNvPr id="4" name="Rectangle 3"/>
          <p:cNvSpPr/>
          <p:nvPr/>
        </p:nvSpPr>
        <p:spPr>
          <a:xfrm>
            <a:off x="3495006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97533" y="4542790"/>
            <a:ext cx="7310930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Lucida Grande"/>
              <a:buChar char="&gt;"/>
            </a:pPr>
            <a:r>
              <a:rPr lang="en-US" dirty="0" smtClean="0">
                <a:solidFill>
                  <a:srgbClr val="509E2F"/>
                </a:solidFill>
                <a:latin typeface="Orgon Slab Light"/>
              </a:rPr>
              <a:t>Library reserves funds </a:t>
            </a:r>
            <a:r>
              <a:rPr lang="en-US" dirty="0">
                <a:solidFill>
                  <a:srgbClr val="509E2F"/>
                </a:solidFill>
                <a:latin typeface="Orgon Slab Light"/>
              </a:rPr>
              <a:t>are one-time monies. </a:t>
            </a:r>
          </a:p>
          <a:p>
            <a:pPr marL="342900" lvl="0" indent="-342900">
              <a:spcBef>
                <a:spcPct val="20000"/>
              </a:spcBef>
              <a:buFont typeface="Lucida Grande"/>
              <a:buChar char="&gt;"/>
            </a:pPr>
            <a:r>
              <a:rPr lang="en-US" dirty="0">
                <a:solidFill>
                  <a:srgbClr val="509E2F"/>
                </a:solidFill>
                <a:latin typeface="Orgon Slab Light"/>
              </a:rPr>
              <a:t>Projected expenditures assume 3% inflation except when set by contract, FY21 cost is already known, or historical data can reliably be used to estimate inflation.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825075" y="909003"/>
            <a:ext cx="6881813" cy="3290887"/>
            <a:chOff x="217" y="605"/>
            <a:chExt cx="4335" cy="2073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957" y="605"/>
              <a:ext cx="3566" cy="2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957" y="605"/>
              <a:ext cx="3566" cy="206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167" y="617"/>
              <a:ext cx="65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2020 GRA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548" y="617"/>
              <a:ext cx="93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$1,322,159.00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167" y="1029"/>
              <a:ext cx="65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2021 GRA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548" y="1029"/>
              <a:ext cx="93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$1,079,805.00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726" y="1226"/>
              <a:ext cx="109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Library </a:t>
              </a: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Reserves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3752" y="1235"/>
              <a:ext cx="73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$92,556.00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2091" y="1441"/>
              <a:ext cx="721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F&amp;A Funds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3671" y="1441"/>
              <a:ext cx="881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$120,000.00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2479" y="1647"/>
              <a:ext cx="417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Total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3548" y="1647"/>
              <a:ext cx="93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defTabSz="914400"/>
              <a:r>
                <a:rPr lang="en-US" altLang="en-US" sz="2000" dirty="0">
                  <a:solidFill>
                    <a:srgbClr val="000000"/>
                  </a:solidFill>
                  <a:latin typeface="Calibri" panose="020F0502020204030204" pitchFamily="34" charset="0"/>
                </a:rPr>
                <a:t>$1,292,361.00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217" y="2060"/>
              <a:ext cx="262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2021 Total Expenditures @ 3% Inflation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3548" y="2060"/>
              <a:ext cx="93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$</a:t>
              </a: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1,666.908.00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434" y="2478"/>
              <a:ext cx="2405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Estimated Shortfall (as of Oct, 2020)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3624" y="2472"/>
              <a:ext cx="86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-$</a:t>
              </a: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anose="020F0502020204030204" pitchFamily="34" charset="0"/>
                </a:rPr>
                <a:t>374,547.00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957" y="605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2837" y="605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4517" y="605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957" y="267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957" y="2672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>
              <a:off x="2837" y="267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2837" y="2672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>
              <a:off x="4517" y="267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4517" y="2672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4523" y="60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4523" y="605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>
              <a:off x="4523" y="81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4523" y="811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>
              <a:off x="4523" y="101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4523" y="1017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5"/>
            <p:cNvSpPr>
              <a:spLocks noChangeShapeType="1"/>
            </p:cNvSpPr>
            <p:nvPr/>
          </p:nvSpPr>
          <p:spPr bwMode="auto">
            <a:xfrm>
              <a:off x="4523" y="122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4523" y="1223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7"/>
            <p:cNvSpPr>
              <a:spLocks noChangeShapeType="1"/>
            </p:cNvSpPr>
            <p:nvPr/>
          </p:nvSpPr>
          <p:spPr bwMode="auto">
            <a:xfrm>
              <a:off x="4523" y="142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4523" y="1429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39"/>
            <p:cNvSpPr>
              <a:spLocks noChangeShapeType="1"/>
            </p:cNvSpPr>
            <p:nvPr/>
          </p:nvSpPr>
          <p:spPr bwMode="auto">
            <a:xfrm>
              <a:off x="4523" y="163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0"/>
            <p:cNvSpPr>
              <a:spLocks noChangeArrowheads="1"/>
            </p:cNvSpPr>
            <p:nvPr/>
          </p:nvSpPr>
          <p:spPr bwMode="auto">
            <a:xfrm>
              <a:off x="4523" y="1636"/>
              <a:ext cx="6" cy="5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41"/>
            <p:cNvSpPr>
              <a:spLocks noChangeShapeType="1"/>
            </p:cNvSpPr>
            <p:nvPr/>
          </p:nvSpPr>
          <p:spPr bwMode="auto">
            <a:xfrm>
              <a:off x="4523" y="184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>
              <a:off x="4523" y="1842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43"/>
            <p:cNvSpPr>
              <a:spLocks noChangeShapeType="1"/>
            </p:cNvSpPr>
            <p:nvPr/>
          </p:nvSpPr>
          <p:spPr bwMode="auto">
            <a:xfrm>
              <a:off x="4523" y="204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4523" y="2048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45"/>
            <p:cNvSpPr>
              <a:spLocks noChangeShapeType="1"/>
            </p:cNvSpPr>
            <p:nvPr/>
          </p:nvSpPr>
          <p:spPr bwMode="auto">
            <a:xfrm>
              <a:off x="4523" y="225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4523" y="2254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7"/>
            <p:cNvSpPr>
              <a:spLocks noChangeShapeType="1"/>
            </p:cNvSpPr>
            <p:nvPr/>
          </p:nvSpPr>
          <p:spPr bwMode="auto">
            <a:xfrm>
              <a:off x="4523" y="24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4523" y="2460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49"/>
            <p:cNvSpPr>
              <a:spLocks noChangeShapeType="1"/>
            </p:cNvSpPr>
            <p:nvPr/>
          </p:nvSpPr>
          <p:spPr bwMode="auto">
            <a:xfrm>
              <a:off x="4523" y="266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50"/>
            <p:cNvSpPr>
              <a:spLocks noChangeArrowheads="1"/>
            </p:cNvSpPr>
            <p:nvPr/>
          </p:nvSpPr>
          <p:spPr bwMode="auto">
            <a:xfrm>
              <a:off x="4523" y="2666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18863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6F40D7B-16E4-4D45-B8B6-3CFD5A3824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305" y="1336431"/>
            <a:ext cx="8196210" cy="41016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10 resources:</a:t>
            </a:r>
            <a:endParaRPr lang="en-US" dirty="0"/>
          </a:p>
          <a:p>
            <a:pPr lvl="1"/>
            <a:r>
              <a:rPr lang="en-US" dirty="0" smtClean="0"/>
              <a:t>US </a:t>
            </a:r>
            <a:r>
              <a:rPr lang="en-US" dirty="0"/>
              <a:t>Congressional Serial </a:t>
            </a:r>
            <a:r>
              <a:rPr lang="en-US" dirty="0" smtClean="0"/>
              <a:t>Set</a:t>
            </a:r>
            <a:endParaRPr lang="en-US" dirty="0"/>
          </a:p>
          <a:p>
            <a:pPr lvl="1"/>
            <a:r>
              <a:rPr lang="en-US" dirty="0"/>
              <a:t>Reader's Guide </a:t>
            </a:r>
            <a:r>
              <a:rPr lang="en-US" dirty="0" smtClean="0"/>
              <a:t>Retrospective</a:t>
            </a:r>
            <a:r>
              <a:rPr lang="en-US" dirty="0"/>
              <a:t>	</a:t>
            </a:r>
          </a:p>
          <a:p>
            <a:pPr lvl="1"/>
            <a:r>
              <a:rPr lang="en-US" dirty="0" smtClean="0"/>
              <a:t>JSTOR </a:t>
            </a:r>
            <a:r>
              <a:rPr lang="en-US" dirty="0"/>
              <a:t>Ecology &amp; </a:t>
            </a:r>
            <a:r>
              <a:rPr lang="en-US" dirty="0" smtClean="0"/>
              <a:t>Botany collection</a:t>
            </a:r>
            <a:endParaRPr lang="en-US" dirty="0"/>
          </a:p>
          <a:p>
            <a:pPr lvl="1"/>
            <a:r>
              <a:rPr lang="en-US" dirty="0"/>
              <a:t>Oxford Life Science </a:t>
            </a:r>
            <a:r>
              <a:rPr lang="en-US" dirty="0" smtClean="0"/>
              <a:t>package</a:t>
            </a:r>
            <a:endParaRPr lang="en-US" dirty="0"/>
          </a:p>
          <a:p>
            <a:pPr lvl="1"/>
            <a:r>
              <a:rPr lang="en-US" dirty="0"/>
              <a:t>British Medical Journal</a:t>
            </a:r>
          </a:p>
          <a:p>
            <a:pPr lvl="1"/>
            <a:r>
              <a:rPr lang="en-US" dirty="0"/>
              <a:t>Nursing </a:t>
            </a:r>
            <a:r>
              <a:rPr lang="en-US" dirty="0" smtClean="0"/>
              <a:t>II package</a:t>
            </a:r>
            <a:endParaRPr lang="en-US" dirty="0"/>
          </a:p>
          <a:p>
            <a:pPr lvl="1"/>
            <a:r>
              <a:rPr lang="en-US" dirty="0" err="1"/>
              <a:t>Mergent</a:t>
            </a:r>
            <a:r>
              <a:rPr lang="en-US" dirty="0"/>
              <a:t> Archive </a:t>
            </a:r>
            <a:endParaRPr lang="en-US" dirty="0" smtClean="0"/>
          </a:p>
          <a:p>
            <a:pPr lvl="1"/>
            <a:r>
              <a:rPr lang="en-US" dirty="0" smtClean="0"/>
              <a:t>GeoRef</a:t>
            </a:r>
            <a:endParaRPr lang="en-US" dirty="0"/>
          </a:p>
          <a:p>
            <a:pPr lvl="1"/>
            <a:r>
              <a:rPr lang="en-US" dirty="0"/>
              <a:t>America History and Life</a:t>
            </a:r>
          </a:p>
          <a:p>
            <a:pPr lvl="1"/>
            <a:r>
              <a:rPr lang="en-US" dirty="0"/>
              <a:t>Historical </a:t>
            </a:r>
            <a:r>
              <a:rPr lang="en-US" dirty="0" smtClean="0"/>
              <a:t>Abstracts</a:t>
            </a:r>
            <a:endParaRPr lang="en-US" dirty="0"/>
          </a:p>
          <a:p>
            <a:r>
              <a:rPr lang="en-US" dirty="0" smtClean="0"/>
              <a:t>GeoRef was picked up by S&amp;T library through </a:t>
            </a:r>
            <a:r>
              <a:rPr lang="en-US" dirty="0"/>
              <a:t>endowment </a:t>
            </a:r>
            <a:r>
              <a:rPr lang="en-US" dirty="0" smtClean="0"/>
              <a:t>funds for FY 21.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068694-D325-45AC-B3C1-168299C19C2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9305" y="523910"/>
            <a:ext cx="8349514" cy="707731"/>
          </a:xfrm>
        </p:spPr>
        <p:txBody>
          <a:bodyPr/>
          <a:lstStyle/>
          <a:p>
            <a:r>
              <a:rPr lang="en-US" dirty="0"/>
              <a:t>UM System Cuts for FY21</a:t>
            </a:r>
          </a:p>
        </p:txBody>
      </p:sp>
    </p:spTree>
    <p:extLst>
      <p:ext uri="{BB962C8B-B14F-4D97-AF65-F5344CB8AC3E}">
        <p14:creationId xmlns:p14="http://schemas.microsoft.com/office/powerpoint/2010/main" val="2211388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50506" y="1540701"/>
            <a:ext cx="8458313" cy="4113652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en-US" dirty="0"/>
              <a:t>All other campuses in the UM system </a:t>
            </a:r>
            <a:r>
              <a:rPr lang="en-US" dirty="0" smtClean="0"/>
              <a:t>cut their </a:t>
            </a:r>
            <a:r>
              <a:rPr lang="en-US" dirty="0"/>
              <a:t>spending on individual Elsevier subscriptions this year</a:t>
            </a:r>
            <a:r>
              <a:rPr lang="en-US" dirty="0" smtClean="0"/>
              <a:t>.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Estimates from the other three campuses suggest that they are all planning to cut subscriptions by approximately 33%.</a:t>
            </a:r>
            <a:endParaRPr lang="en-US" dirty="0"/>
          </a:p>
          <a:p>
            <a:pPr>
              <a:spcAft>
                <a:spcPts val="300"/>
              </a:spcAft>
            </a:pPr>
            <a:r>
              <a:rPr lang="en-US" dirty="0" smtClean="0"/>
              <a:t>The Freedom </a:t>
            </a:r>
            <a:r>
              <a:rPr lang="en-US" dirty="0"/>
              <a:t>Collection was tied to individual </a:t>
            </a:r>
            <a:r>
              <a:rPr lang="en-US" dirty="0" smtClean="0"/>
              <a:t>subscriptions, so </a:t>
            </a:r>
            <a:r>
              <a:rPr lang="en-US" dirty="0"/>
              <a:t>access to </a:t>
            </a:r>
            <a:r>
              <a:rPr lang="en-US" dirty="0" smtClean="0"/>
              <a:t>its </a:t>
            </a:r>
            <a:r>
              <a:rPr lang="en-US" dirty="0"/>
              <a:t>2,500 titles will be lost in 2021</a:t>
            </a:r>
            <a:r>
              <a:rPr lang="en-US" dirty="0" smtClean="0"/>
              <a:t>.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Loss of access includes all content from 2000-present.</a:t>
            </a:r>
            <a:endParaRPr lang="en-US" dirty="0"/>
          </a:p>
          <a:p>
            <a:pPr>
              <a:spcAft>
                <a:spcPts val="300"/>
              </a:spcAft>
            </a:pPr>
            <a:r>
              <a:rPr lang="en-US" dirty="0"/>
              <a:t>Missouri S&amp;T will also cut </a:t>
            </a:r>
            <a:r>
              <a:rPr lang="en-US" dirty="0" smtClean="0"/>
              <a:t>individual subscriptions </a:t>
            </a:r>
            <a:r>
              <a:rPr lang="en-US" dirty="0"/>
              <a:t>to cover our </a:t>
            </a:r>
            <a:r>
              <a:rPr lang="en-US" dirty="0" smtClean="0"/>
              <a:t>campus shortfall.</a:t>
            </a:r>
          </a:p>
          <a:p>
            <a:pPr lvl="1">
              <a:spcAft>
                <a:spcPts val="300"/>
              </a:spcAft>
            </a:pPr>
            <a:endParaRPr lang="en-US" dirty="0"/>
          </a:p>
          <a:p>
            <a:pPr marL="342900" lvl="1" indent="0">
              <a:spcAft>
                <a:spcPts val="300"/>
              </a:spcAft>
              <a:buNone/>
            </a:pPr>
            <a:endParaRPr lang="en-US" sz="2200" dirty="0"/>
          </a:p>
          <a:p>
            <a:pPr lvl="1">
              <a:spcAft>
                <a:spcPts val="300"/>
              </a:spcAft>
            </a:pPr>
            <a:endParaRPr lang="en-US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824157" y="523910"/>
            <a:ext cx="8184662" cy="61557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Elsevier, ScienceDirect, and the Freedom Collection</a:t>
            </a:r>
          </a:p>
        </p:txBody>
      </p:sp>
    </p:spTree>
    <p:extLst>
      <p:ext uri="{BB962C8B-B14F-4D97-AF65-F5344CB8AC3E}">
        <p14:creationId xmlns:p14="http://schemas.microsoft.com/office/powerpoint/2010/main" val="513152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00684" y="1503462"/>
            <a:ext cx="8196210" cy="4766710"/>
          </a:xfrm>
        </p:spPr>
        <p:txBody>
          <a:bodyPr>
            <a:normAutofit/>
          </a:bodyPr>
          <a:lstStyle/>
          <a:p>
            <a:r>
              <a:rPr lang="en-US" dirty="0" smtClean="0"/>
              <a:t>Missouri S&amp;T currently subscribes to </a:t>
            </a:r>
            <a:r>
              <a:rPr lang="en-US" sz="2800" b="1" dirty="0" smtClean="0"/>
              <a:t>61</a:t>
            </a:r>
            <a:r>
              <a:rPr lang="en-US" dirty="0" smtClean="0"/>
              <a:t> journals for  $</a:t>
            </a:r>
            <a:r>
              <a:rPr lang="en-US" sz="2800" b="1" dirty="0" smtClean="0"/>
              <a:t>370k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will keep </a:t>
            </a:r>
            <a:r>
              <a:rPr lang="en-US" sz="2800" b="1" dirty="0" smtClean="0"/>
              <a:t>9</a:t>
            </a:r>
            <a:r>
              <a:rPr lang="en-US" dirty="0" smtClean="0"/>
              <a:t> of those titles, while cutting the rest to add the most highly used Freedom Collection journals.</a:t>
            </a:r>
          </a:p>
          <a:p>
            <a:r>
              <a:rPr lang="en-US" dirty="0" smtClean="0"/>
              <a:t>Based on current projected pricing, we are expecting to add </a:t>
            </a:r>
            <a:r>
              <a:rPr lang="en-US" sz="2800" b="1" dirty="0" smtClean="0"/>
              <a:t>22</a:t>
            </a:r>
            <a:r>
              <a:rPr lang="en-US" dirty="0" smtClean="0"/>
              <a:t> new journal subscriptions.</a:t>
            </a:r>
          </a:p>
          <a:p>
            <a:r>
              <a:rPr lang="en-US" dirty="0" smtClean="0"/>
              <a:t>Estimated total cost for the subscriptions after cuts and adds is approximately $</a:t>
            </a:r>
            <a:r>
              <a:rPr lang="en-US" sz="2800" b="1" dirty="0" smtClean="0"/>
              <a:t>266k</a:t>
            </a:r>
            <a:r>
              <a:rPr lang="en-US" dirty="0" smtClean="0"/>
              <a:t>, a 28% cut. </a:t>
            </a:r>
          </a:p>
          <a:p>
            <a:r>
              <a:rPr lang="en-US" dirty="0"/>
              <a:t>Negotiations with Elsevier are continuing, so the final cost is </a:t>
            </a:r>
            <a:r>
              <a:rPr lang="en-US" b="1" u="sng" dirty="0"/>
              <a:t>unknown</a:t>
            </a:r>
            <a:r>
              <a:rPr lang="en-US" dirty="0"/>
              <a:t> at this time.</a:t>
            </a:r>
          </a:p>
          <a:p>
            <a:r>
              <a:rPr lang="en-US" dirty="0"/>
              <a:t>ILL costs will also go up with the loss of access.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824157" y="523910"/>
            <a:ext cx="8184662" cy="642417"/>
          </a:xfrm>
        </p:spPr>
        <p:txBody>
          <a:bodyPr/>
          <a:lstStyle/>
          <a:p>
            <a:r>
              <a:rPr lang="en-US" dirty="0" smtClean="0"/>
              <a:t>Missouri S&amp;T Elsevier Subscription Cuts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587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659305" y="1357288"/>
            <a:ext cx="8196210" cy="43903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Each UM campus would cut 10% of its Elsevier local subscriptions</a:t>
            </a:r>
          </a:p>
          <a:p>
            <a:r>
              <a:rPr lang="en-US" dirty="0" smtClean="0"/>
              <a:t>Retain the Freedom Collection at the UM System level—for a fee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Challenge: </a:t>
            </a:r>
            <a:r>
              <a:rPr lang="en-US" b="1" dirty="0" smtClean="0"/>
              <a:t>S&amp;T and the other campuses will not be able to find budget to support this idea.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FY 20: S&amp;T paid $370k for subscriptions plus $64k for the Freedom Collection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Latest Proposal from Elsevier (as of Oct. 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642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659305" y="1357289"/>
            <a:ext cx="8196210" cy="39051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800" dirty="0" smtClean="0"/>
          </a:p>
          <a:p>
            <a:r>
              <a:rPr lang="en-US" dirty="0" smtClean="0"/>
              <a:t>One </a:t>
            </a:r>
            <a:r>
              <a:rPr lang="en-US" dirty="0" err="1"/>
              <a:t>e</a:t>
            </a:r>
            <a:r>
              <a:rPr lang="en-US" dirty="0" err="1" smtClean="0"/>
              <a:t>book</a:t>
            </a:r>
            <a:r>
              <a:rPr lang="en-US" dirty="0" smtClean="0"/>
              <a:t> package’s FY 20 cost: $33K</a:t>
            </a:r>
          </a:p>
          <a:p>
            <a:r>
              <a:rPr lang="en-US" dirty="0"/>
              <a:t>Planned to cut some subject collections costing $10K for FY 21</a:t>
            </a:r>
          </a:p>
          <a:p>
            <a:r>
              <a:rPr lang="en-US" dirty="0"/>
              <a:t>With cuts, vendor’s proposed pricing was $77K after cancellations </a:t>
            </a:r>
          </a:p>
          <a:p>
            <a:r>
              <a:rPr lang="en-US" dirty="0"/>
              <a:t>Final deal: with no cuts and a partnership with Mizzou S&amp;T pays $33K for FY 21 with 15 months of coverage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b="1" dirty="0" smtClean="0"/>
              <a:t>Challenge: where to cut $10K as planned?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Complexity of Subscription Pricing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38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659305" y="1357289"/>
            <a:ext cx="8196210" cy="39051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A cost </a:t>
            </a:r>
            <a:r>
              <a:rPr lang="en-US" dirty="0"/>
              <a:t>per use (CPU</a:t>
            </a:r>
            <a:r>
              <a:rPr lang="en-US" dirty="0" smtClean="0"/>
              <a:t>) of $10 and over, </a:t>
            </a:r>
            <a:r>
              <a:rPr lang="en-US" dirty="0"/>
              <a:t>with </a:t>
            </a:r>
            <a:r>
              <a:rPr lang="en-US" dirty="0" smtClean="0"/>
              <a:t>some exceptions </a:t>
            </a:r>
            <a:r>
              <a:rPr lang="en-US" dirty="0"/>
              <a:t>due to the specialized nature of the </a:t>
            </a:r>
            <a:r>
              <a:rPr lang="en-US" dirty="0" smtClean="0"/>
              <a:t>resource</a:t>
            </a:r>
          </a:p>
          <a:p>
            <a:r>
              <a:rPr lang="en-US" dirty="0" smtClean="0"/>
              <a:t>Availability through interlibrary loan</a:t>
            </a:r>
          </a:p>
          <a:p>
            <a:r>
              <a:rPr lang="en-US" dirty="0" smtClean="0"/>
              <a:t>Contractual obligations</a:t>
            </a:r>
          </a:p>
          <a:p>
            <a:r>
              <a:rPr lang="en-US" dirty="0" smtClean="0"/>
              <a:t>The potential for “unbundling” packages and subscribing to individual journals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Factors Considered for Proposed FY21 </a:t>
            </a:r>
            <a:r>
              <a:rPr lang="en-US" dirty="0"/>
              <a:t>Cuts</a:t>
            </a:r>
          </a:p>
        </p:txBody>
      </p:sp>
    </p:spTree>
    <p:extLst>
      <p:ext uri="{BB962C8B-B14F-4D97-AF65-F5344CB8AC3E}">
        <p14:creationId xmlns:p14="http://schemas.microsoft.com/office/powerpoint/2010/main" val="252752285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MDD">
      <a:dk1>
        <a:srgbClr val="509E2F"/>
      </a:dk1>
      <a:lt1>
        <a:srgbClr val="B2B4B2"/>
      </a:lt1>
      <a:dk2>
        <a:srgbClr val="509E6F"/>
      </a:dk2>
      <a:lt2>
        <a:srgbClr val="FFFFFF"/>
      </a:lt2>
      <a:accent1>
        <a:srgbClr val="78BE20"/>
      </a:accent1>
      <a:accent2>
        <a:srgbClr val="003B49"/>
      </a:accent2>
      <a:accent3>
        <a:srgbClr val="FDDA24"/>
      </a:accent3>
      <a:accent4>
        <a:srgbClr val="E87722"/>
      </a:accent4>
      <a:accent5>
        <a:srgbClr val="2DCCD3"/>
      </a:accent5>
      <a:accent6>
        <a:srgbClr val="005F83"/>
      </a:accent6>
      <a:hlink>
        <a:srgbClr val="2BC3C9"/>
      </a:hlink>
      <a:folHlink>
        <a:srgbClr val="E0621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10097</TotalTime>
  <Words>552</Words>
  <Application>Microsoft Office PowerPoint</Application>
  <PresentationFormat>On-screen Show (4:3)</PresentationFormat>
  <Paragraphs>84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Arial</vt:lpstr>
      <vt:lpstr>Calibri</vt:lpstr>
      <vt:lpstr>Calibri Light</vt:lpstr>
      <vt:lpstr>Encode Sans Normal Black</vt:lpstr>
      <vt:lpstr>Lucida Grande</vt:lpstr>
      <vt:lpstr>Orgon Slab</vt:lpstr>
      <vt:lpstr>Orgon Slab ExtraLight</vt:lpstr>
      <vt:lpstr>Orgon Slab Light</vt:lpstr>
      <vt:lpstr>Orgon Slab Medium</vt:lpstr>
      <vt:lpstr>1_Custom Design</vt:lpstr>
      <vt:lpstr>2_Custom Design</vt:lpstr>
      <vt:lpstr>3_Custom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Chen, Hsin-liang (Oliver)</cp:lastModifiedBy>
  <cp:revision>161</cp:revision>
  <cp:lastPrinted>2019-09-09T14:38:00Z</cp:lastPrinted>
  <dcterms:created xsi:type="dcterms:W3CDTF">2014-10-14T00:51:43Z</dcterms:created>
  <dcterms:modified xsi:type="dcterms:W3CDTF">2020-10-19T20:45:43Z</dcterms:modified>
</cp:coreProperties>
</file>